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34" r:id="rId1"/>
  </p:sldMasterIdLst>
  <p:notesMasterIdLst>
    <p:notesMasterId r:id="rId18"/>
  </p:notesMasterIdLst>
  <p:sldIdLst>
    <p:sldId id="256" r:id="rId2"/>
    <p:sldId id="269" r:id="rId3"/>
    <p:sldId id="258" r:id="rId4"/>
    <p:sldId id="259" r:id="rId5"/>
    <p:sldId id="260" r:id="rId6"/>
    <p:sldId id="262" r:id="rId7"/>
    <p:sldId id="263" r:id="rId8"/>
    <p:sldId id="270" r:id="rId9"/>
    <p:sldId id="264" r:id="rId10"/>
    <p:sldId id="266" r:id="rId11"/>
    <p:sldId id="271" r:id="rId12"/>
    <p:sldId id="272" r:id="rId13"/>
    <p:sldId id="273" r:id="rId14"/>
    <p:sldId id="274" r:id="rId15"/>
    <p:sldId id="265" r:id="rId16"/>
    <p:sldId id="275" r:id="rId17"/>
  </p:sldIdLst>
  <p:sldSz cx="14630400" cy="8229600"/>
  <p:notesSz cx="8229600" cy="14630400"/>
  <p:embeddedFontLst>
    <p:embeddedFont>
      <p:font typeface="Corbel" panose="020B0503020204020204" pitchFamily="34" charset="0"/>
      <p:regular r:id="rId19"/>
      <p:bold r:id="rId20"/>
      <p:italic r:id="rId21"/>
      <p:boldItalic r:id="rId22"/>
    </p:embeddedFont>
    <p:embeddedFont>
      <p:font typeface="Source Sans 3" panose="020B0604020202020204" charset="0"/>
      <p:regular r:id="rId23"/>
    </p:embeddedFont>
    <p:embeddedFont>
      <p:font typeface="Source Serif 4 Semi Bold" panose="020B0604020202020204" charset="0"/>
      <p:regular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2909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349A45-9BC8-3381-D036-9F82CFD934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8411C21-DE7D-1100-70AC-FA4EF69C16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C80A0B-C9CD-4F0D-7671-8BE05F3EA6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04B25E-A175-742B-52D7-7BAA8A3B94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8774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655320" y="-5715"/>
            <a:ext cx="6017894" cy="8235316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14081" y="1656082"/>
            <a:ext cx="10289546" cy="3139439"/>
          </a:xfrm>
        </p:spPr>
        <p:txBody>
          <a:bodyPr anchor="b">
            <a:normAutofit/>
          </a:bodyPr>
          <a:lstStyle>
            <a:lvl1pPr algn="r">
              <a:defRPr sz="72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18453" y="4795520"/>
            <a:ext cx="8385174" cy="1666241"/>
          </a:xfrm>
        </p:spPr>
        <p:txBody>
          <a:bodyPr anchor="t">
            <a:normAutofit/>
          </a:bodyPr>
          <a:lstStyle>
            <a:lvl1pPr marL="0" indent="0" algn="r">
              <a:buNone/>
              <a:defRPr sz="2520">
                <a:solidFill>
                  <a:schemeClr val="tx1"/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98894" y="7059931"/>
            <a:ext cx="5188853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67927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1174" y="5679438"/>
            <a:ext cx="12022453" cy="680086"/>
          </a:xfrm>
        </p:spPr>
        <p:txBody>
          <a:bodyPr anchor="b">
            <a:normAutofit/>
          </a:bodyPr>
          <a:lstStyle>
            <a:lvl1pPr algn="ctr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63214" y="1118535"/>
            <a:ext cx="9871133" cy="3797971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81174" y="6359524"/>
            <a:ext cx="12022453" cy="592454"/>
          </a:xfrm>
        </p:spPr>
        <p:txBody>
          <a:bodyPr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02464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1175" y="822960"/>
            <a:ext cx="12022453" cy="3657600"/>
          </a:xfrm>
        </p:spPr>
        <p:txBody>
          <a:bodyPr anchor="ctr">
            <a:normAutofit/>
          </a:bodyPr>
          <a:lstStyle>
            <a:lvl1pPr algn="ctr">
              <a:defRPr sz="384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175" y="5212080"/>
            <a:ext cx="12022456" cy="17373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4503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918334" y="1035628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3072110" y="338327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9855" y="822961"/>
            <a:ext cx="10788014" cy="3291839"/>
          </a:xfrm>
        </p:spPr>
        <p:txBody>
          <a:bodyPr anchor="ctr">
            <a:normAutofit/>
          </a:bodyPr>
          <a:lstStyle>
            <a:lvl1pPr algn="ctr">
              <a:defRPr sz="384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924174" y="4114799"/>
            <a:ext cx="10239378" cy="4572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2160"/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174" y="5212080"/>
            <a:ext cx="12022453" cy="17373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88558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1176" y="3970297"/>
            <a:ext cx="12022451" cy="1762560"/>
          </a:xfrm>
        </p:spPr>
        <p:txBody>
          <a:bodyPr anchor="b">
            <a:normAutofit/>
          </a:bodyPr>
          <a:lstStyle>
            <a:lvl1pPr algn="r">
              <a:defRPr sz="384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174" y="5732857"/>
            <a:ext cx="12022452" cy="1032480"/>
          </a:xfrm>
        </p:spPr>
        <p:txBody>
          <a:bodyPr anchor="t">
            <a:normAutofit/>
          </a:bodyPr>
          <a:lstStyle>
            <a:lvl1pPr marL="0" indent="0" algn="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46220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918334" y="1035628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3072110" y="338327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9855" y="822961"/>
            <a:ext cx="10788014" cy="3291839"/>
          </a:xfrm>
        </p:spPr>
        <p:txBody>
          <a:bodyPr anchor="ctr">
            <a:normAutofit/>
          </a:bodyPr>
          <a:lstStyle>
            <a:lvl1pPr algn="ctr">
              <a:defRPr sz="384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781176" y="4663440"/>
            <a:ext cx="12022452" cy="10668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88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174" y="5730240"/>
            <a:ext cx="12022452" cy="1219200"/>
          </a:xfrm>
        </p:spPr>
        <p:txBody>
          <a:bodyPr anchor="t">
            <a:normAutofit/>
          </a:bodyPr>
          <a:lstStyle>
            <a:lvl1pPr marL="0" indent="0" algn="r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14209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1176" y="822961"/>
            <a:ext cx="12022454" cy="327279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781175" y="4206240"/>
            <a:ext cx="12022456" cy="100584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36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174" y="5212080"/>
            <a:ext cx="12022456" cy="173736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72000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67442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679187" y="822960"/>
            <a:ext cx="2124443" cy="6126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81175" y="822960"/>
            <a:ext cx="9623690" cy="612648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635482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34992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1669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142228" y="7040558"/>
            <a:ext cx="661400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073074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82734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15736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12491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9561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671009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883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6736" y="3200399"/>
            <a:ext cx="10716896" cy="2532458"/>
          </a:xfrm>
        </p:spPr>
        <p:txBody>
          <a:bodyPr anchor="b"/>
          <a:lstStyle>
            <a:lvl1pPr algn="r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86733" y="5732857"/>
            <a:ext cx="10716898" cy="1032480"/>
          </a:xfrm>
        </p:spPr>
        <p:txBody>
          <a:bodyPr anchor="t">
            <a:normAutofit/>
          </a:bodyPr>
          <a:lstStyle>
            <a:lvl1pPr marL="0" indent="0" algn="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71938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1174" y="822961"/>
            <a:ext cx="12022456" cy="21031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81175" y="3200400"/>
            <a:ext cx="5874066" cy="3749041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29561" y="3200400"/>
            <a:ext cx="5874067" cy="3749040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11/16/2025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27294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26615" y="3190240"/>
            <a:ext cx="5528626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>
                <a:solidFill>
                  <a:schemeClr val="accent1">
                    <a:lumMod val="75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81173" y="4002405"/>
            <a:ext cx="5874067" cy="2947034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56585" y="3200400"/>
            <a:ext cx="5547044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>
                <a:solidFill>
                  <a:schemeClr val="accent1">
                    <a:lumMod val="75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29561" y="4002405"/>
            <a:ext cx="5874067" cy="2947034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74933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64370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03711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1175" y="1920240"/>
            <a:ext cx="4258945" cy="1645920"/>
          </a:xfrm>
        </p:spPr>
        <p:txBody>
          <a:bodyPr anchor="b">
            <a:normAutofit/>
          </a:bodyPr>
          <a:lstStyle>
            <a:lvl1pPr algn="ctr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14440" y="822960"/>
            <a:ext cx="7489188" cy="6126481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81175" y="3566160"/>
            <a:ext cx="4258945" cy="2194560"/>
          </a:xfrm>
        </p:spPr>
        <p:txBody>
          <a:bodyPr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11/16/2025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62708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9269" y="2103119"/>
            <a:ext cx="6511390" cy="1645920"/>
          </a:xfrm>
        </p:spPr>
        <p:txBody>
          <a:bodyPr anchor="b">
            <a:normAutofit/>
          </a:bodyPr>
          <a:lstStyle>
            <a:lvl1pPr algn="ctr">
              <a:defRPr sz="336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13618" y="1097280"/>
            <a:ext cx="3937169" cy="54864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79269" y="3749039"/>
            <a:ext cx="6511390" cy="2194560"/>
          </a:xfrm>
        </p:spPr>
        <p:txBody>
          <a:bodyPr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27802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80975" y="1"/>
            <a:ext cx="2924176" cy="82296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81174" y="822961"/>
            <a:ext cx="12022456" cy="21031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172" y="3200400"/>
            <a:ext cx="12022456" cy="37490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679187" y="7059931"/>
            <a:ext cx="137160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86736" y="7059931"/>
            <a:ext cx="8501012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42228" y="7059931"/>
            <a:ext cx="66140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340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  <p:sldLayoutId id="2147483746" r:id="rId12"/>
    <p:sldLayoutId id="2147483747" r:id="rId13"/>
    <p:sldLayoutId id="2147483748" r:id="rId14"/>
    <p:sldLayoutId id="2147483749" r:id="rId15"/>
    <p:sldLayoutId id="2147483750" r:id="rId16"/>
    <p:sldLayoutId id="2147483751" r:id="rId17"/>
    <p:sldLayoutId id="2147483752" r:id="rId18"/>
    <p:sldLayoutId id="2147483754" r:id="rId19"/>
    <p:sldLayoutId id="2147483755" r:id="rId20"/>
    <p:sldLayoutId id="2147483756" r:id="rId21"/>
    <p:sldLayoutId id="2147483757" r:id="rId22"/>
    <p:sldLayoutId id="2147483758" r:id="rId23"/>
    <p:sldLayoutId id="2147483759" r:id="rId24"/>
    <p:sldLayoutId id="2147483760" r:id="rId25"/>
  </p:sldLayoutIdLst>
  <p:hf sldNum="0" hdr="0" ftr="0" dt="0"/>
  <p:txStyles>
    <p:titleStyle>
      <a:lvl1pPr algn="ctr" defTabSz="548640" rtl="0" eaLnBrk="1" latinLnBrk="0" hangingPunct="1">
        <a:spcBef>
          <a:spcPct val="0"/>
        </a:spcBef>
        <a:buNone/>
        <a:defRPr sz="48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88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44018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16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85166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92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40030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8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8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8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8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8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97212" y="1597915"/>
            <a:ext cx="652831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US" sz="4400" b="1" dirty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Serverless Lead Capture Web Application</a:t>
            </a:r>
          </a:p>
        </p:txBody>
      </p:sp>
      <p:sp>
        <p:nvSpPr>
          <p:cNvPr id="4" name="Text 1"/>
          <p:cNvSpPr/>
          <p:nvPr/>
        </p:nvSpPr>
        <p:spPr>
          <a:xfrm>
            <a:off x="1563652" y="3030913"/>
            <a:ext cx="746855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i="1" dirty="0">
                <a:solidFill>
                  <a:schemeClr val="tx2"/>
                </a:solidFill>
                <a:latin typeface="Arial" panose="020B0604020202020204" pitchFamily="34" charset="0"/>
                <a:ea typeface="Source Serif 4 Semi Bold" pitchFamily="34" charset="-122"/>
                <a:cs typeface="Arial" panose="020B0604020202020204" pitchFamily="34" charset="0"/>
              </a:rPr>
              <a:t>Professional web presence. Zero maintenance.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lang="en-US" sz="2400" b="1" i="1" dirty="0">
                <a:solidFill>
                  <a:schemeClr val="tx2"/>
                </a:solidFill>
                <a:latin typeface="Arial" panose="020B0604020202020204" pitchFamily="34" charset="0"/>
                <a:ea typeface="Source Serif 4 Semi Bold" pitchFamily="34" charset="-122"/>
                <a:cs typeface="Arial" panose="020B0604020202020204" pitchFamily="34" charset="0"/>
              </a:rPr>
              <a:t> Event Management Website</a:t>
            </a:r>
            <a:r>
              <a:rPr lang="en-US" sz="2400" b="1" i="1" dirty="0">
                <a:solidFill>
                  <a:schemeClr val="tx2"/>
                </a:solidFill>
                <a:ea typeface="Source Serif 4 Semi Bold" pitchFamily="34" charset="-122"/>
                <a:cs typeface="Source Serif 4 Semi Bold" pitchFamily="34" charset="-120"/>
              </a:rPr>
              <a:t> .</a:t>
            </a:r>
          </a:p>
          <a:p>
            <a:pPr marL="0" indent="0" algn="l">
              <a:lnSpc>
                <a:spcPts val="2750"/>
              </a:lnSpc>
              <a:buNone/>
            </a:pPr>
            <a:endParaRPr lang="en-US" sz="2200" b="1" i="1" dirty="0">
              <a:solidFill>
                <a:schemeClr val="tx2"/>
              </a:solidFill>
              <a:ea typeface="Source Serif 4 Semi Bold" pitchFamily="34" charset="-122"/>
            </a:endParaRPr>
          </a:p>
          <a:p>
            <a:pPr marL="0" indent="0" algn="r">
              <a:lnSpc>
                <a:spcPts val="2750"/>
              </a:lnSpc>
              <a:buNone/>
            </a:pPr>
            <a:r>
              <a:rPr lang="en-US" sz="2800" b="1" i="1" dirty="0">
                <a:solidFill>
                  <a:schemeClr val="tx2"/>
                </a:solidFill>
                <a:ea typeface="Source Serif 4 Semi Bold" pitchFamily="34" charset="-122"/>
              </a:rPr>
              <a:t>By  Monish Kumar V </a:t>
            </a:r>
            <a:endParaRPr lang="en-US" sz="2800" i="1" dirty="0">
              <a:solidFill>
                <a:schemeClr val="tx2"/>
              </a:solidFill>
            </a:endParaRPr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906FD060-EE7B-9B32-9C36-DE6B435B3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7520" y="3173835"/>
            <a:ext cx="4328331" cy="43283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BA4CC3-6047-73BE-7079-50FE589DDE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8211" y="234164"/>
            <a:ext cx="2133046" cy="13637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341BDA-6704-B255-62CA-DEEEBDF16D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2060" y="4890977"/>
            <a:ext cx="1921327" cy="132622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F9ED270-CD36-E65E-A387-9E2CF20F22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72458" y="4890977"/>
            <a:ext cx="1676400" cy="1981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7947435-2232-58D7-2784-D1779221CC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97929" y="4890977"/>
            <a:ext cx="1881188" cy="11144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2FD73D1-DF0B-3BD9-33F1-1ACB2FE513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15200" y="4890977"/>
            <a:ext cx="2033058" cy="12936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70AFD5E-420B-DA7A-A896-1ECC29F262E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221685" y="727434"/>
            <a:ext cx="2000250" cy="22288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4D4DF0-495F-4336-BF8E-7B4A487D2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0"/>
            <a:ext cx="8229600" cy="82296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F607371-7C65-29B4-87C6-A34FB5E23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10" y="2835832"/>
            <a:ext cx="6175783" cy="3578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453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F8A69-7540-99CB-7BF6-2BA4EBDDEC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1172" y="715570"/>
            <a:ext cx="12022456" cy="2740012"/>
          </a:xfrm>
        </p:spPr>
        <p:txBody>
          <a:bodyPr/>
          <a:lstStyle/>
          <a:p>
            <a:r>
              <a:rPr lang="en-IN" b="1" u="sng" dirty="0">
                <a:latin typeface="Arial" panose="020B0604020202020204" pitchFamily="34" charset="0"/>
                <a:cs typeface="Arial" panose="020B0604020202020204" pitchFamily="34" charset="0"/>
              </a:rPr>
              <a:t>Frontend Languages :</a:t>
            </a:r>
          </a:p>
          <a:p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HTML5 </a:t>
            </a:r>
            <a:r>
              <a:rPr lang="en-IN" sz="18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Provides the basic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structure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content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of the web pages (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index.html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contact.html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CSS3 (Cascading Style Sheets):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Controls the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visual presentation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styling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of the website</a:t>
            </a:r>
            <a:r>
              <a:rPr lang="en-US" sz="2000" dirty="0"/>
              <a:t>.</a:t>
            </a:r>
          </a:p>
          <a:p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JavaScript 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Handles the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interactivity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API communication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IN" sz="2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0D10D47-C587-D267-5342-AA2C8EA98004}"/>
              </a:ext>
            </a:extLst>
          </p:cNvPr>
          <p:cNvSpPr txBox="1">
            <a:spLocks/>
          </p:cNvSpPr>
          <p:nvPr/>
        </p:nvSpPr>
        <p:spPr>
          <a:xfrm>
            <a:off x="1781172" y="3600538"/>
            <a:ext cx="12022456" cy="27400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548640" rtl="0" eaLnBrk="1" latinLnBrk="0" hangingPunct="1">
              <a:spcBef>
                <a:spcPct val="20000"/>
              </a:spcBef>
              <a:spcAft>
                <a:spcPts val="72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88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891540" indent="-342900" algn="l" defTabSz="548640" rtl="0" eaLnBrk="1" latinLnBrk="0" hangingPunct="1">
              <a:spcBef>
                <a:spcPct val="20000"/>
              </a:spcBef>
              <a:spcAft>
                <a:spcPts val="72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440180" indent="-342900" algn="l" defTabSz="548640" rtl="0" eaLnBrk="1" latinLnBrk="0" hangingPunct="1">
              <a:spcBef>
                <a:spcPct val="20000"/>
              </a:spcBef>
              <a:spcAft>
                <a:spcPts val="72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16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851660" indent="-205740" algn="l" defTabSz="548640" rtl="0" eaLnBrk="1" latinLnBrk="0" hangingPunct="1">
              <a:spcBef>
                <a:spcPct val="20000"/>
              </a:spcBef>
              <a:spcAft>
                <a:spcPts val="72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92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400300" indent="-205740" algn="l" defTabSz="548640" rtl="0" eaLnBrk="1" latinLnBrk="0" hangingPunct="1">
              <a:spcBef>
                <a:spcPct val="20000"/>
              </a:spcBef>
              <a:spcAft>
                <a:spcPts val="72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8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3017520" indent="-274320" algn="l" defTabSz="548640" rtl="0" eaLnBrk="1" latinLnBrk="0" hangingPunct="1">
              <a:spcBef>
                <a:spcPct val="20000"/>
              </a:spcBef>
              <a:spcAft>
                <a:spcPts val="72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8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0" hangingPunct="1">
              <a:spcBef>
                <a:spcPct val="20000"/>
              </a:spcBef>
              <a:spcAft>
                <a:spcPts val="72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8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0" hangingPunct="1">
              <a:spcBef>
                <a:spcPct val="20000"/>
              </a:spcBef>
              <a:spcAft>
                <a:spcPts val="72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8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0" hangingPunct="1">
              <a:spcBef>
                <a:spcPct val="20000"/>
              </a:spcBef>
              <a:spcAft>
                <a:spcPts val="72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8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u="sng" dirty="0">
                <a:latin typeface="Arial" panose="020B0604020202020204" pitchFamily="34" charset="0"/>
                <a:cs typeface="Arial" panose="020B0604020202020204" pitchFamily="34" charset="0"/>
              </a:rPr>
              <a:t>Backend Language (Serverless Logic):</a:t>
            </a: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Python (Executed by AWS Lambda):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Executes the serverless logic for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data processing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database interaction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857870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44A09-68A1-D77E-6843-193264DAF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7014" y="123339"/>
            <a:ext cx="7414726" cy="2103119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to Configure</a:t>
            </a:r>
            <a:endParaRPr lang="en-IN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2547B-E1D5-720D-3944-5B0299BF31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1051" y="2226458"/>
            <a:ext cx="12022456" cy="3749041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1. Hosting Setup (Amazon S3)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Create S3 Bucket: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Create a new S3 bucket with a globally unique name (e.g., blacktigers-website-2025).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Enable Static Website Hosting: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Go to the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Properties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tab of the bucket, enable Static Website Hosting, set the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Index document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to index.html, and note the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Endpoint URL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Configure Bucket Policy: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Edit the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Permissions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tab and set a Bucket Policy to allow public read access (essential for a static website).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Upload Files: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Upload all frontend files (index.html, contact.html, style.css, script.js, and images) to the root of the bucket.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D5BDA9-3717-A318-BCC8-B462D44C6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0855" y="444345"/>
            <a:ext cx="5722531" cy="178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485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967A729-6A55-B194-1620-834B139F44E6}"/>
              </a:ext>
            </a:extLst>
          </p:cNvPr>
          <p:cNvSpPr txBox="1"/>
          <p:nvPr/>
        </p:nvSpPr>
        <p:spPr>
          <a:xfrm>
            <a:off x="1988288" y="420285"/>
            <a:ext cx="11451265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2. Database Creation (Amazon DynamoDB)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Create Table: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Create a new DynamoDB table named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BlackTigerContactQueriesTable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Define Primary Key: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Set the primary partition key to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queryId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(String). This will be used to uniquely identify each client inquiry.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4A6A35-AEDC-4FED-0FF3-2BA22FCB1928}"/>
              </a:ext>
            </a:extLst>
          </p:cNvPr>
          <p:cNvSpPr txBox="1"/>
          <p:nvPr/>
        </p:nvSpPr>
        <p:spPr>
          <a:xfrm>
            <a:off x="1988288" y="2935446"/>
            <a:ext cx="11642652" cy="4955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latin typeface="Arial" panose="020B0604020202020204" pitchFamily="34" charset="0"/>
                <a:cs typeface="Arial" panose="020B0604020202020204" pitchFamily="34" charset="0"/>
              </a:rPr>
              <a:t>3. Backend Logic (AWS Lambda)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Create Execution Role (IAM):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Create a new IAM role (e.g., </a:t>
            </a:r>
            <a:r>
              <a:rPr lang="en-IN" sz="2000" dirty="0" err="1">
                <a:latin typeface="Arial" panose="020B0604020202020204" pitchFamily="34" charset="0"/>
                <a:cs typeface="Arial" panose="020B0604020202020204" pitchFamily="34" charset="0"/>
              </a:rPr>
              <a:t>BlackTigerLambdaDynamoRole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) with a trust relationship for </a:t>
            </a: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lambda.amazonaws.com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. Attach the </a:t>
            </a:r>
            <a:r>
              <a:rPr lang="en-IN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AWSLambdaBasicExecutionRole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policy (for CloudWatch logs) and a </a:t>
            </a:r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Custom Policy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granting </a:t>
            </a:r>
            <a:r>
              <a:rPr lang="en-IN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dynamodb:PutItem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permission restricted to the </a:t>
            </a:r>
            <a:r>
              <a:rPr lang="en-IN" sz="2000" dirty="0" err="1">
                <a:latin typeface="Arial" panose="020B0604020202020204" pitchFamily="34" charset="0"/>
                <a:cs typeface="Arial" panose="020B0604020202020204" pitchFamily="34" charset="0"/>
              </a:rPr>
              <a:t>BlackTigerContactQueriesTable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Create Lambda Function: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Create a new Lambda function using the </a:t>
            </a:r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Python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runtime. Assign it the </a:t>
            </a:r>
            <a:r>
              <a:rPr lang="en-IN" sz="2000" dirty="0" err="1">
                <a:latin typeface="Arial" panose="020B0604020202020204" pitchFamily="34" charset="0"/>
                <a:cs typeface="Arial" panose="020B0604020202020204" pitchFamily="34" charset="0"/>
              </a:rPr>
              <a:t>BlackTigerLambdaDynamoRole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you just created.</a:t>
            </a:r>
          </a:p>
          <a:p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Deploy Code: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Write and deploy the Python code that handles the API request, extracts the JSON data (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email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query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), generates a </a:t>
            </a:r>
            <a:r>
              <a:rPr lang="en-IN" sz="2000" dirty="0" err="1">
                <a:latin typeface="Arial" panose="020B0604020202020204" pitchFamily="34" charset="0"/>
                <a:cs typeface="Arial" panose="020B0604020202020204" pitchFamily="34" charset="0"/>
              </a:rPr>
              <a:t>queryId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, and uses the Boto3 library to perform the </a:t>
            </a:r>
            <a:r>
              <a:rPr lang="en-IN" sz="2000" dirty="0" err="1">
                <a:latin typeface="Arial" panose="020B0604020202020204" pitchFamily="34" charset="0"/>
                <a:cs typeface="Arial" panose="020B0604020202020204" pitchFamily="34" charset="0"/>
              </a:rPr>
              <a:t>PutItem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operation on the DynamoDB table.</a:t>
            </a:r>
          </a:p>
        </p:txBody>
      </p:sp>
    </p:spTree>
    <p:extLst>
      <p:ext uri="{BB962C8B-B14F-4D97-AF65-F5344CB8AC3E}">
        <p14:creationId xmlns:p14="http://schemas.microsoft.com/office/powerpoint/2010/main" val="8226305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57D0D8A-DC77-C418-DB64-C67B6E059F49}"/>
              </a:ext>
            </a:extLst>
          </p:cNvPr>
          <p:cNvSpPr txBox="1"/>
          <p:nvPr/>
        </p:nvSpPr>
        <p:spPr>
          <a:xfrm>
            <a:off x="1945758" y="399664"/>
            <a:ext cx="10738883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4. API Endpoint (AWS API Gateway)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Create REST API: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Create a new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REST API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Create Resource: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Create a resource named /contact on the root of your API.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Create Method (POST):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Create a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POST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method under the /contact resource.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Integration Setup: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Set the Integration Type to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Lambda Function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and select your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BlackTigerHandleContactFormFunction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 Enable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Lambda Proxy Integration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Configure CORS: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Select the /contact resource and enable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CORS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 This is critical: set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Access-Control-Allow-Origin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to your S3 bucket's domain (or * if testing) to allow the frontend to communicate with the API.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Deploy API: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Deploy the API to a new stage (e.g., prod). Note the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Invoke URL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—you will paste this into your script.js.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2996B1-B9E5-C485-C0E4-6D5B32020BA1}"/>
              </a:ext>
            </a:extLst>
          </p:cNvPr>
          <p:cNvSpPr txBox="1"/>
          <p:nvPr/>
        </p:nvSpPr>
        <p:spPr>
          <a:xfrm>
            <a:off x="1945758" y="4111209"/>
            <a:ext cx="1044117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latin typeface="Arial" panose="020B0604020202020204" pitchFamily="34" charset="0"/>
                <a:cs typeface="Arial" panose="020B0604020202020204" pitchFamily="34" charset="0"/>
              </a:rPr>
              <a:t>5. Final Connection (Frontend Code Update)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Update JavaScript: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Open your </a:t>
            </a:r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script.js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file.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Paste Invoke URL: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Replace the placeholder 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API_BASE_URL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with the </a:t>
            </a: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Invoke URL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obtained from your API Gateway deployment stage.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Re-upload: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Upload the updated 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script.js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file back to your S3 bucket.</a:t>
            </a: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966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034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2959" y="3542228"/>
            <a:ext cx="10930890" cy="1366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750"/>
              </a:lnSpc>
              <a:buNone/>
            </a:pPr>
            <a:r>
              <a:rPr lang="en-US" sz="8600" dirty="0">
                <a:solidFill>
                  <a:srgbClr val="D73AD7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Ready to Scale</a:t>
            </a:r>
            <a:endParaRPr lang="en-US" sz="8600" dirty="0"/>
          </a:p>
        </p:txBody>
      </p:sp>
      <p:sp>
        <p:nvSpPr>
          <p:cNvPr id="4" name="Text 1"/>
          <p:cNvSpPr/>
          <p:nvPr/>
        </p:nvSpPr>
        <p:spPr>
          <a:xfrm>
            <a:off x="812959" y="5256967"/>
            <a:ext cx="13004483" cy="371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Professional website. Automatic lead capture. Zero server maintenance. Enterprise security.</a:t>
            </a:r>
            <a:endParaRPr lang="en-US" sz="1800" dirty="0"/>
          </a:p>
        </p:txBody>
      </p:sp>
      <p:sp>
        <p:nvSpPr>
          <p:cNvPr id="5" name="Shape 2"/>
          <p:cNvSpPr/>
          <p:nvPr/>
        </p:nvSpPr>
        <p:spPr>
          <a:xfrm>
            <a:off x="0" y="5889784"/>
            <a:ext cx="4993005" cy="2339816"/>
          </a:xfrm>
          <a:prstGeom prst="roundRect">
            <a:avLst>
              <a:gd name="adj" fmla="val 5727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52751" y="6129576"/>
            <a:ext cx="2732723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✓ Live &amp; Secure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052751" y="6610350"/>
            <a:ext cx="3700463" cy="371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Website hosted globally on S3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5225177" y="5889784"/>
            <a:ext cx="4180046" cy="2339816"/>
          </a:xfrm>
          <a:prstGeom prst="roundRect">
            <a:avLst>
              <a:gd name="adj" fmla="val 5727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64969" y="6129576"/>
            <a:ext cx="2732723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✓ Lead Generation</a:t>
            </a:r>
            <a:endParaRPr lang="en-US" sz="2150" dirty="0"/>
          </a:p>
        </p:txBody>
      </p:sp>
      <p:sp>
        <p:nvSpPr>
          <p:cNvPr id="10" name="Text 7"/>
          <p:cNvSpPr/>
          <p:nvPr/>
        </p:nvSpPr>
        <p:spPr>
          <a:xfrm>
            <a:off x="5464969" y="6610350"/>
            <a:ext cx="3700463" cy="7431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Every inquiry automatically captured and stored</a:t>
            </a:r>
            <a:endParaRPr lang="en-US" sz="1800" dirty="0"/>
          </a:p>
        </p:txBody>
      </p:sp>
      <p:sp>
        <p:nvSpPr>
          <p:cNvPr id="11" name="Shape 8"/>
          <p:cNvSpPr/>
          <p:nvPr/>
        </p:nvSpPr>
        <p:spPr>
          <a:xfrm>
            <a:off x="9637394" y="5889784"/>
            <a:ext cx="4993005" cy="2339816"/>
          </a:xfrm>
          <a:prstGeom prst="roundRect">
            <a:avLst>
              <a:gd name="adj" fmla="val 5727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877187" y="6129576"/>
            <a:ext cx="2732723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✓ Peace of Mind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9877187" y="6610350"/>
            <a:ext cx="3700463" cy="7431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AWS manages infrastructure, you manage growth</a:t>
            </a:r>
            <a:endParaRPr lang="en-US" sz="18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7E48052-5D34-273C-5E2E-69E2BBBA726D}"/>
              </a:ext>
            </a:extLst>
          </p:cNvPr>
          <p:cNvSpPr txBox="1"/>
          <p:nvPr/>
        </p:nvSpPr>
        <p:spPr>
          <a:xfrm>
            <a:off x="3519376" y="3183776"/>
            <a:ext cx="7985051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500" b="1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en-IN" sz="11500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807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AA2A-DB5E-7429-B8BB-E4F1A6271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Architectural Overview and Frontend Implementation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762AD-20D7-ED61-E211-C474566BC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6112" y="2541181"/>
            <a:ext cx="12022456" cy="3749041"/>
          </a:xfrm>
        </p:spPr>
        <p:txBody>
          <a:bodyPr/>
          <a:lstStyle/>
          <a:p>
            <a:r>
              <a:rPr lang="en-IN" sz="2400" b="1" u="sng" dirty="0">
                <a:latin typeface="Arial" panose="020B0604020202020204" pitchFamily="34" charset="0"/>
                <a:cs typeface="Arial" panose="020B0604020202020204" pitchFamily="34" charset="0"/>
              </a:rPr>
              <a:t>Project Goal 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demonstrate a modern, scalable, and cost-effective method for hosting a static website and capturing user input using AWS Serverless technologies.</a:t>
            </a: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2400" b="1" u="sng" dirty="0">
                <a:latin typeface="Arial" panose="020B0604020202020204" pitchFamily="34" charset="0"/>
                <a:cs typeface="Arial" panose="020B0604020202020204" pitchFamily="34" charset="0"/>
              </a:rPr>
              <a:t>Key Focus Areas  : </a:t>
            </a:r>
          </a:p>
          <a:p>
            <a:pPr marL="0" indent="0">
              <a:buNone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1. AWS Service Integration.</a:t>
            </a:r>
          </a:p>
          <a:p>
            <a:pPr marL="0" indent="0">
              <a:buNone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2. Frontend Implementation (HTML/CSS/JS).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3. Securing Cross-Origin Requests (CORS).</a:t>
            </a:r>
            <a:endParaRPr lang="en-IN" sz="24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785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336915" y="90018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0000"/>
                </a:solidFill>
                <a:latin typeface="Arial" panose="020B0604020202020204" pitchFamily="34" charset="0"/>
                <a:ea typeface="Source Serif 4 Semi Bold" pitchFamily="34" charset="-122"/>
                <a:cs typeface="Arial" panose="020B0604020202020204" pitchFamily="34" charset="0"/>
              </a:rPr>
              <a:t>Why Serverless?</a:t>
            </a:r>
            <a:endParaRPr lang="en-US" sz="44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837724" y="2962632"/>
            <a:ext cx="3614618" cy="1755458"/>
          </a:xfrm>
          <a:prstGeom prst="roundRect">
            <a:avLst>
              <a:gd name="adj" fmla="val 5727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4659" y="32095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rial" panose="020B0604020202020204" pitchFamily="34" charset="0"/>
                <a:ea typeface="Source Serif 4 Semi Bold" pitchFamily="34" charset="-122"/>
                <a:cs typeface="Arial" panose="020B0604020202020204" pitchFamily="34" charset="0"/>
              </a:rPr>
              <a:t>Zero Maintenance</a:t>
            </a: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84659" y="3705106"/>
            <a:ext cx="31207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No servers to patch, monitor, or scale manually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4691658" y="2962632"/>
            <a:ext cx="3614618" cy="1755458"/>
          </a:xfrm>
          <a:prstGeom prst="roundRect">
            <a:avLst>
              <a:gd name="adj" fmla="val 5727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38593" y="32095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rial" panose="020B0604020202020204" pitchFamily="34" charset="0"/>
                <a:ea typeface="Source Serif 4 Semi Bold" pitchFamily="34" charset="-122"/>
                <a:cs typeface="Arial" panose="020B0604020202020204" pitchFamily="34" charset="0"/>
              </a:rPr>
              <a:t>Cost Efficient</a:t>
            </a: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938593" y="3705106"/>
            <a:ext cx="31207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Pay only for what you use, not idle capacity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837724" y="4957405"/>
            <a:ext cx="7468553" cy="1372433"/>
          </a:xfrm>
          <a:prstGeom prst="roundRect">
            <a:avLst>
              <a:gd name="adj" fmla="val 7326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84659" y="52043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Arial" panose="020B0604020202020204" pitchFamily="34" charset="0"/>
                <a:ea typeface="Source Serif 4 Semi Bold" pitchFamily="34" charset="-122"/>
                <a:cs typeface="Arial" panose="020B0604020202020204" pitchFamily="34" charset="0"/>
              </a:rPr>
              <a:t>Enterprise Security</a:t>
            </a: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84659" y="5699879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AWS-managed encryption and compliance built-in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55576" y="74642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0000"/>
                </a:solidFill>
                <a:latin typeface="Arial" panose="020B0604020202020204" pitchFamily="34" charset="0"/>
                <a:ea typeface="Source Serif 4 Semi Bold" pitchFamily="34" charset="-122"/>
                <a:cs typeface="Arial" panose="020B0604020202020204" pitchFamily="34" charset="0"/>
              </a:rPr>
              <a:t>The Architecture</a:t>
            </a:r>
            <a:endParaRPr lang="en-US" sz="44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989" y="1887645"/>
            <a:ext cx="12848153" cy="554045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55576" y="6436461"/>
            <a:ext cx="2743180" cy="342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ea typeface="Source Serif 4 Semi Bold" pitchFamily="34" charset="-122"/>
                <a:cs typeface="Arial" panose="020B0604020202020204" pitchFamily="34" charset="0"/>
              </a:rPr>
              <a:t>DynamoDB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755576" y="5153936"/>
            <a:ext cx="2743180" cy="342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ea typeface="Source Serif 4 Semi Bold" pitchFamily="34" charset="-122"/>
                <a:cs typeface="Arial" panose="020B0604020202020204" pitchFamily="34" charset="0"/>
              </a:rPr>
              <a:t>Lambda Function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755576" y="3884365"/>
            <a:ext cx="2743180" cy="342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ea typeface="Source Serif 4 Semi Bold" pitchFamily="34" charset="-122"/>
                <a:cs typeface="Arial" panose="020B0604020202020204" pitchFamily="34" charset="0"/>
              </a:rPr>
              <a:t>API Gateway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755576" y="2601839"/>
            <a:ext cx="2743180" cy="342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ea typeface="Source Serif 4 Semi Bold" pitchFamily="34" charset="-122"/>
                <a:cs typeface="Arial" panose="020B0604020202020204" pitchFamily="34" charset="0"/>
              </a:rPr>
              <a:t>S3 Website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98327"/>
            <a:ext cx="660546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0000"/>
                </a:solidFill>
                <a:latin typeface="Arial" panose="020B0604020202020204" pitchFamily="34" charset="0"/>
                <a:ea typeface="Source Serif 4 Semi Bold" pitchFamily="34" charset="-122"/>
                <a:cs typeface="Arial" panose="020B0604020202020204" pitchFamily="34" charset="0"/>
              </a:rPr>
              <a:t>Static Site on Amazon S3</a:t>
            </a:r>
            <a:endParaRPr lang="en-US" sz="44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1635166" y="215628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Arial" panose="020B0604020202020204" pitchFamily="34" charset="0"/>
                <a:ea typeface="Source Serif 4 Semi Bold" pitchFamily="34" charset="-122"/>
                <a:cs typeface="Arial" panose="020B0604020202020204" pitchFamily="34" charset="0"/>
              </a:rPr>
              <a:t>Fast &amp; Reliable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1379480" y="2867442"/>
            <a:ext cx="753939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Your website is hosted as a static site directly on S3. Lightning-fast content delivery globally with 99.99% uptime SLA.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837724" y="3773329"/>
            <a:ext cx="75393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Automatic scaling for traffic spikes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837724" y="4240054"/>
            <a:ext cx="75393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Global content distribution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837724" y="4706779"/>
            <a:ext cx="75393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Built-in redundancy</a:t>
            </a:r>
          </a:p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Hosts all static assets (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.html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css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js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, images). Configured for </a:t>
            </a:r>
          </a:p>
          <a:p>
            <a:pPr>
              <a:lnSpc>
                <a:spcPts val="3000"/>
              </a:lnSpc>
              <a:buSzPct val="100000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public access as a website endpoint.</a:t>
            </a:r>
            <a:endParaRPr lang="en-US" sz="18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4947" y="258247"/>
            <a:ext cx="4831556" cy="48315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8106A76-08C8-818D-3D1A-163AC5DFFB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8850" y="1576232"/>
            <a:ext cx="1680657" cy="1160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7118" y="594836"/>
            <a:ext cx="9595009" cy="636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F0000"/>
                </a:solidFill>
                <a:latin typeface="Arial" panose="020B0604020202020204" pitchFamily="34" charset="0"/>
                <a:ea typeface="Source Serif 4 Semi Bold" pitchFamily="34" charset="-122"/>
                <a:cs typeface="Arial" panose="020B0604020202020204" pitchFamily="34" charset="0"/>
              </a:rPr>
              <a:t>API Gateway: Your Security Gatekeeper</a:t>
            </a:r>
            <a:endParaRPr lang="en-US" sz="4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118" y="1798796"/>
            <a:ext cx="6294239" cy="629423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6663" y="1771769"/>
            <a:ext cx="2545199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latin typeface="Arial" panose="020B0604020202020204" pitchFamily="34" charset="0"/>
                <a:ea typeface="Source Serif 4 Semi Bold" pitchFamily="34" charset="-122"/>
                <a:cs typeface="Arial" panose="020B0604020202020204" pitchFamily="34" charset="0"/>
              </a:rPr>
              <a:t>Robust Protection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586663" y="2116991"/>
            <a:ext cx="6294239" cy="692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Provides a publicly accessible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REST API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endpoint for the contact form. Configures the essential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CORS headers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and serves as a firewall/router to Lambda.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586663" y="3193137"/>
            <a:ext cx="6294239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u="sng" dirty="0">
                <a:solidFill>
                  <a:srgbClr val="272525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Cross-Origin Resource Sharing (CORS) policies</a:t>
            </a:r>
            <a:endParaRPr lang="en-US" sz="17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586663" y="3614857"/>
            <a:ext cx="6294239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00"/>
              </a:lnSpc>
              <a:buSzPct val="100000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 security mechanism used by browsers to prevent a script loaded </a:t>
            </a:r>
          </a:p>
          <a:p>
            <a:pPr>
              <a:lnSpc>
                <a:spcPts val="2700"/>
              </a:lnSpc>
              <a:buSzPct val="100000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from one domain (S3 website) from interacting with a resource from a </a:t>
            </a:r>
          </a:p>
          <a:p>
            <a:pPr>
              <a:lnSpc>
                <a:spcPts val="2700"/>
              </a:lnSpc>
              <a:buSzPct val="100000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different domain (API Gateway).</a:t>
            </a:r>
          </a:p>
          <a:p>
            <a:pPr>
              <a:lnSpc>
                <a:spcPts val="2700"/>
              </a:lnSpc>
              <a:buSzPct val="100000"/>
            </a:pP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ts val="27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Note : Essential because the frontend domain (S3) is different from </a:t>
            </a:r>
          </a:p>
          <a:p>
            <a:pPr>
              <a:lnSpc>
                <a:spcPts val="2700"/>
              </a:lnSpc>
              <a:buSzPct val="100000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the backend domain (API Gateway). Without correct CORS, the form </a:t>
            </a:r>
          </a:p>
          <a:p>
            <a:pPr>
              <a:lnSpc>
                <a:spcPts val="2700"/>
              </a:lnSpc>
              <a:buSzPct val="100000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request fails immediately.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92D8B74-3E03-458E-F171-732135D2E0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66123" y="108704"/>
            <a:ext cx="1676400" cy="1981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4465" y="367294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IN" sz="4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AWS Lambda : Backend Logic &amp; Processing</a:t>
            </a:r>
            <a:endParaRPr lang="en-US" sz="44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24124" y="3123128"/>
            <a:ext cx="3614618" cy="2138482"/>
          </a:xfrm>
          <a:prstGeom prst="roundRect">
            <a:avLst>
              <a:gd name="adj" fmla="val 26865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71059" y="3370064"/>
            <a:ext cx="306204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Arial" panose="020B0604020202020204" pitchFamily="34" charset="0"/>
                <a:ea typeface="Source Serif 4 Semi Bold" pitchFamily="34" charset="-122"/>
                <a:cs typeface="Arial" panose="020B0604020202020204" pitchFamily="34" charset="0"/>
              </a:rPr>
              <a:t>On-Demand Execution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71059" y="3865602"/>
            <a:ext cx="312074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Python function runs only when a lead arrives—no idle costs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10178058" y="3123128"/>
            <a:ext cx="3614618" cy="2138482"/>
          </a:xfrm>
          <a:prstGeom prst="roundRect">
            <a:avLst>
              <a:gd name="adj" fmla="val 26865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24993" y="337006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Arial" panose="020B0604020202020204" pitchFamily="34" charset="0"/>
                <a:ea typeface="Source Serif 4 Semi Bold" pitchFamily="34" charset="-122"/>
                <a:cs typeface="Arial" panose="020B0604020202020204" pitchFamily="34" charset="0"/>
              </a:rPr>
              <a:t>Data Validation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424993" y="3865602"/>
            <a:ext cx="31207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Automatically checks and sanitizes all incoming inquiries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324124" y="5500926"/>
            <a:ext cx="7468553" cy="1372433"/>
          </a:xfrm>
          <a:prstGeom prst="roundRect">
            <a:avLst>
              <a:gd name="adj" fmla="val 41861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71059" y="5747861"/>
            <a:ext cx="285154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Arial" panose="020B0604020202020204" pitchFamily="34" charset="0"/>
                <a:ea typeface="Source Serif 4 Semi Bold" pitchFamily="34" charset="-122"/>
                <a:cs typeface="Arial" panose="020B0604020202020204" pitchFamily="34" charset="0"/>
              </a:rPr>
              <a:t>Seamless Integration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71059" y="6243399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Directly writes cleaned data to DynamoDB database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3BDF79-D2CB-8851-0EAA-B9A42483FCB9}"/>
              </a:ext>
            </a:extLst>
          </p:cNvPr>
          <p:cNvSpPr txBox="1"/>
          <p:nvPr/>
        </p:nvSpPr>
        <p:spPr>
          <a:xfrm>
            <a:off x="5765006" y="1905472"/>
            <a:ext cx="73152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Executes the Python code. Receives form data via Lambda Proxy Integration, validates the input, and prepares the record for the database.</a:t>
            </a:r>
            <a:endParaRPr lang="en-IN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DAFBEA-7BCA-9BC0-BCFD-9EE5B403C0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8A3861E6-DD15-4191-BEA9-BCB7DAB5FB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92C2B7A8-6A16-CF9C-97A7-D621E87C2334}"/>
              </a:ext>
            </a:extLst>
          </p:cNvPr>
          <p:cNvSpPr/>
          <p:nvPr/>
        </p:nvSpPr>
        <p:spPr>
          <a:xfrm>
            <a:off x="6204465" y="367294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IN" sz="4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AWS IAM </a:t>
            </a:r>
            <a:r>
              <a:rPr lang="en-I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(Identity and Access Management) </a:t>
            </a:r>
            <a:r>
              <a:rPr lang="en-IN" sz="4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Security &amp; Permissions</a:t>
            </a:r>
            <a:endParaRPr lang="en-US" sz="44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FD0CC925-EFBE-613B-A512-AA2C7A48796B}"/>
              </a:ext>
            </a:extLst>
          </p:cNvPr>
          <p:cNvSpPr/>
          <p:nvPr/>
        </p:nvSpPr>
        <p:spPr>
          <a:xfrm>
            <a:off x="5784175" y="3018115"/>
            <a:ext cx="306204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IN" sz="2400" b="1" u="sng" dirty="0" err="1">
                <a:latin typeface="Arial" panose="020B0604020202020204" pitchFamily="34" charset="0"/>
                <a:cs typeface="Arial" panose="020B0604020202020204" pitchFamily="34" charset="0"/>
              </a:rPr>
              <a:t>AWSLambdaBasicExecutionRole</a:t>
            </a:r>
            <a:r>
              <a:rPr lang="en-IN" sz="2400" dirty="0"/>
              <a:t> : 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44FD65-9418-DA99-5DCC-3E392B6B9079}"/>
              </a:ext>
            </a:extLst>
          </p:cNvPr>
          <p:cNvSpPr txBox="1"/>
          <p:nvPr/>
        </p:nvSpPr>
        <p:spPr>
          <a:xfrm>
            <a:off x="5765006" y="1905472"/>
            <a:ext cx="73152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Manages the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IAM Role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for the Lambda function, granting it necessary permissions (and only those permissions) to write data to the specific DynamoDB table.</a:t>
            </a:r>
            <a:endParaRPr lang="en-IN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4C75E5A-CA47-5912-F9B1-B185806EAB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45906" y="176910"/>
            <a:ext cx="1195397" cy="1598417"/>
          </a:xfrm>
          <a:prstGeom prst="rect">
            <a:avLst/>
          </a:prstGeom>
        </p:spPr>
      </p:pic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1FF97B2-EF33-2445-3EED-23470E6053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4860066"/>
              </p:ext>
            </p:extLst>
          </p:nvPr>
        </p:nvGraphicFramePr>
        <p:xfrm>
          <a:off x="5784175" y="3421579"/>
          <a:ext cx="8944199" cy="1005840"/>
        </p:xfrm>
        <a:graphic>
          <a:graphicData uri="http://schemas.openxmlformats.org/drawingml/2006/table">
            <a:tbl>
              <a:tblPr/>
              <a:tblGrid>
                <a:gridCol w="8944199">
                  <a:extLst>
                    <a:ext uri="{9D8B030D-6E8A-4147-A177-3AD203B41FA5}">
                      <a16:colId xmlns:a16="http://schemas.microsoft.com/office/drawing/2014/main" val="282354021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Allows the Lambda function to create and write logs to the /</a:t>
                      </a:r>
                      <a:r>
                        <a:rPr lang="en-US" sz="20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aws</a:t>
                      </a: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/lambda/</a:t>
                      </a:r>
                      <a:r>
                        <a:rPr lang="en-US" sz="20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BlackTigerHandleContactFormFunction</a:t>
                      </a:r>
                      <a:r>
                        <a:rPr lang="en-US" sz="2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log group in CloudWatch.</a:t>
                      </a:r>
                    </a:p>
                  </a:txBody>
                  <a:tcPr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6232297"/>
                  </a:ext>
                </a:extLst>
              </a:tr>
            </a:tbl>
          </a:graphicData>
        </a:graphic>
      </p:graphicFrame>
      <p:sp>
        <p:nvSpPr>
          <p:cNvPr id="16" name="Rectangle 1">
            <a:extLst>
              <a:ext uri="{FF2B5EF4-FFF2-40B4-BE49-F238E27FC236}">
                <a16:creationId xmlns:a16="http://schemas.microsoft.com/office/drawing/2014/main" id="{8788F697-AF25-C29B-1E21-73FD712EA0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4175" y="3467299"/>
            <a:ext cx="14630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oogle San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B181A17-A876-9EEA-3D7C-2DE5A16038A6}"/>
              </a:ext>
            </a:extLst>
          </p:cNvPr>
          <p:cNvSpPr txBox="1"/>
          <p:nvPr/>
        </p:nvSpPr>
        <p:spPr>
          <a:xfrm>
            <a:off x="5784175" y="4547645"/>
            <a:ext cx="102053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u="sng" dirty="0" err="1">
                <a:latin typeface="Arial" panose="020B0604020202020204" pitchFamily="34" charset="0"/>
                <a:cs typeface="Arial" panose="020B0604020202020204" pitchFamily="34" charset="0"/>
              </a:rPr>
              <a:t>AmazonDynamoDBFullAccess</a:t>
            </a:r>
            <a:r>
              <a:rPr lang="en-IN" sz="2400" b="1" u="sng" dirty="0">
                <a:latin typeface="Arial" panose="020B0604020202020204" pitchFamily="34" charset="0"/>
                <a:cs typeface="Arial" panose="020B0604020202020204" pitchFamily="34" charset="0"/>
              </a:rPr>
              <a:t> 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42EC2A4-893F-F0DB-0224-E019363BA11B}"/>
              </a:ext>
            </a:extLst>
          </p:cNvPr>
          <p:cNvSpPr txBox="1"/>
          <p:nvPr/>
        </p:nvSpPr>
        <p:spPr>
          <a:xfrm>
            <a:off x="5765006" y="5309290"/>
            <a:ext cx="80772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Grants permission to perform Read/Write operations (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dynamodb:PutItem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dynamodb:GetItem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etc.) on all DynamoDB tables.</a:t>
            </a: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4770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121046" y="627936"/>
            <a:ext cx="762809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US" sz="4400" b="1" dirty="0">
                <a:solidFill>
                  <a:srgbClr val="FF0000"/>
                </a:solidFill>
                <a:latin typeface="Arial" panose="020B0604020202020204" pitchFamily="34" charset="0"/>
                <a:ea typeface="Source Serif 4 Semi Bold" pitchFamily="34" charset="-122"/>
                <a:cs typeface="Arial" panose="020B0604020202020204" pitchFamily="34" charset="0"/>
              </a:rPr>
              <a:t>AWS DynamoDB: </a:t>
            </a:r>
            <a:r>
              <a:rPr lang="en-IN" sz="4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Storage</a:t>
            </a:r>
            <a:endParaRPr lang="en-US" sz="44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3538" y="2398763"/>
            <a:ext cx="4831556" cy="48315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60783" y="2320536"/>
            <a:ext cx="343959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73AD7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Enterprise-Grade Storage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60783" y="2674346"/>
            <a:ext cx="753939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BlackTigerContactQueriesTable securely stores every lead with encryption at rest. Automatic backups ensure you never lose prospect data.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260783" y="3773329"/>
            <a:ext cx="75393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Encrypted data storage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260783" y="4240054"/>
            <a:ext cx="75393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Automatic daily backups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6260783" y="4706779"/>
            <a:ext cx="75393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Instant query retrieval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981993" y="1459629"/>
            <a:ext cx="75393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latin typeface="Arial" panose="020B0604020202020204" pitchFamily="34" charset="0"/>
                <a:ea typeface="Source Sans 3" pitchFamily="34" charset="-122"/>
                <a:cs typeface="Arial" panose="020B0604020202020204" pitchFamily="34" charset="0"/>
              </a:rPr>
              <a:t>Scales infinitely with your growth.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 fully managed NoSQL database used for</a:t>
            </a:r>
          </a:p>
          <a:p>
            <a:pPr>
              <a:lnSpc>
                <a:spcPts val="3000"/>
              </a:lnSpc>
              <a:buSzPct val="100000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storing captured client inquiries, ensuring high availability and scalability.</a:t>
            </a:r>
            <a:endParaRPr lang="en-US" sz="18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123</TotalTime>
  <Words>1131</Words>
  <Application>Microsoft Office PowerPoint</Application>
  <PresentationFormat>Custom</PresentationFormat>
  <Paragraphs>115</Paragraphs>
  <Slides>16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Source Serif 4 Semi Bold</vt:lpstr>
      <vt:lpstr>Corbel</vt:lpstr>
      <vt:lpstr>Google Sans</vt:lpstr>
      <vt:lpstr>Arial</vt:lpstr>
      <vt:lpstr>Source Sans 3</vt:lpstr>
      <vt:lpstr>Parallax</vt:lpstr>
      <vt:lpstr>PowerPoint Presentation</vt:lpstr>
      <vt:lpstr>Architectural Overview and Frontend Implementation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Step to Configure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Naveen</dc:creator>
  <cp:lastModifiedBy>Naveen</cp:lastModifiedBy>
  <cp:revision>4</cp:revision>
  <dcterms:created xsi:type="dcterms:W3CDTF">2025-11-11T11:22:50Z</dcterms:created>
  <dcterms:modified xsi:type="dcterms:W3CDTF">2025-11-16T15:54:39Z</dcterms:modified>
</cp:coreProperties>
</file>